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9" r:id="rId2"/>
    <p:sldId id="257" r:id="rId3"/>
    <p:sldId id="260" r:id="rId4"/>
    <p:sldId id="261" r:id="rId5"/>
    <p:sldId id="262" r:id="rId6"/>
    <p:sldId id="263" r:id="rId7"/>
    <p:sldId id="264" r:id="rId8"/>
    <p:sldId id="265" r:id="rId9"/>
  </p:sldIdLst>
  <p:sldSz cx="9144000" cy="5143500" type="screen16x9"/>
  <p:notesSz cx="9144000" cy="6858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9" autoAdjust="0"/>
    <p:restoredTop sz="94670"/>
  </p:normalViewPr>
  <p:slideViewPr>
    <p:cSldViewPr snapToGrid="0" snapToObjects="1">
      <p:cViewPr>
        <p:scale>
          <a:sx n="89" d="100"/>
          <a:sy n="89" d="100"/>
        </p:scale>
        <p:origin x="456" y="33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C369-13E3-C04F-AA91-3C19CF4D27E6}" type="datetimeFigureOut">
              <a:rPr lang="nl-NL" smtClean="0"/>
              <a:t>14-2-2022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B745-3CC2-3B46-A8BC-FE1F07A083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82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42C8-A255-5F4D-A951-1B90F54B60E2}" type="datetimeFigureOut">
              <a:rPr lang="nl-NL" smtClean="0"/>
              <a:t>14-2-2022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75814-5E86-5743-808B-FA33B96378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88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1" y="310695"/>
            <a:ext cx="3934625" cy="1174423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01" y="1485117"/>
            <a:ext cx="3934624" cy="2857572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95043" y="4738971"/>
            <a:ext cx="550734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745252" y="4738971"/>
            <a:ext cx="3449951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95205" y="4738800"/>
            <a:ext cx="569977" cy="273844"/>
          </a:xfrm>
        </p:spPr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4595044" y="0"/>
            <a:ext cx="4548957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3234468" y="4738971"/>
            <a:ext cx="914465" cy="273844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359967" y="4738800"/>
            <a:ext cx="3741885" cy="273844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65C5AF04-DC40-0847-A150-8AD1FF135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00" y="4686937"/>
            <a:ext cx="1533600" cy="2333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800"/>
            </a:lvl1pPr>
            <a:lvl2pPr marL="358775" indent="0">
              <a:buNone/>
              <a:defRPr sz="800"/>
            </a:lvl2pPr>
            <a:lvl3pPr marL="715962" indent="0">
              <a:buNone/>
              <a:defRPr sz="800"/>
            </a:lvl3pPr>
            <a:lvl4pPr marL="1074738" indent="0">
              <a:buNone/>
              <a:defRPr sz="800"/>
            </a:lvl4pPr>
            <a:lvl5pPr marL="1433512" indent="0">
              <a:buNone/>
              <a:defRPr sz="800"/>
            </a:lvl5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78255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360364" y="972000"/>
            <a:ext cx="8326437" cy="323192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88" y="1884997"/>
            <a:ext cx="3532883" cy="32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7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inner cit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3948145" cy="1384948"/>
          </a:xfrm>
        </p:spPr>
        <p:txBody>
          <a:bodyPr>
            <a:no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702639"/>
            <a:ext cx="3948145" cy="131445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7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169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14886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35"/>
          <a:stretch/>
        </p:blipFill>
        <p:spPr>
          <a:xfrm>
            <a:off x="360001" y="4630499"/>
            <a:ext cx="157240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310695"/>
            <a:ext cx="8326799" cy="567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972000"/>
            <a:ext cx="8326799" cy="3333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234468" y="4738971"/>
            <a:ext cx="914465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73246" y="4738971"/>
            <a:ext cx="3977658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16142" y="4738800"/>
            <a:ext cx="370657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8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60" r:id="rId5"/>
    <p:sldLayoutId id="2147483661" r:id="rId6"/>
    <p:sldLayoutId id="2147483650" r:id="rId7"/>
    <p:sldLayoutId id="2147483655" r:id="rId8"/>
    <p:sldLayoutId id="2147483656" r:id="rId9"/>
    <p:sldLayoutId id="2147483663" r:id="rId10"/>
    <p:sldLayoutId id="2147483659" r:id="rId11"/>
    <p:sldLayoutId id="2147483654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2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6E72-2EDA-4DE6-B9CF-66C48D510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588" y="1052186"/>
            <a:ext cx="6598342" cy="791610"/>
          </a:xfrm>
        </p:spPr>
        <p:txBody>
          <a:bodyPr/>
          <a:lstStyle/>
          <a:p>
            <a:r>
              <a:rPr lang="en-US" sz="4400" b="0" dirty="0">
                <a:latin typeface="Arial" panose="020B0604020202020204" pitchFamily="34" charset="0"/>
                <a:cs typeface="Arial" panose="020B0604020202020204" pitchFamily="34" charset="0"/>
              </a:rPr>
              <a:t>Sound Ontology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A3018-C222-408D-B44A-64993E1F23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Update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54527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Current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D6189-10D9-46A3-8A9D-9985D1784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171" y="152400"/>
            <a:ext cx="8182638" cy="4876799"/>
          </a:xfrm>
        </p:spPr>
      </p:pic>
    </p:spTree>
    <p:extLst>
      <p:ext uri="{BB962C8B-B14F-4D97-AF65-F5344CB8AC3E}">
        <p14:creationId xmlns:p14="http://schemas.microsoft.com/office/powerpoint/2010/main" val="27373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1667-C727-44AC-920A-BA653E59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632B86-9A31-44FF-AAE6-B6E5ACF17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difference between a sound and its mechanism?</a:t>
            </a:r>
          </a:p>
          <a:p>
            <a:pPr lvl="1"/>
            <a:r>
              <a:rPr lang="en-US" dirty="0"/>
              <a:t>Can a mechanism be defined for each sound?</a:t>
            </a:r>
          </a:p>
          <a:p>
            <a:r>
              <a:rPr lang="en-US" dirty="0"/>
              <a:t>How do categorize a sound unidentifiable sound? (</a:t>
            </a:r>
            <a:r>
              <a:rPr lang="en-US" dirty="0" err="1"/>
              <a:t>Lobanova</a:t>
            </a:r>
            <a:r>
              <a:rPr lang="en-US"/>
              <a:t> et al., </a:t>
            </a:r>
            <a:r>
              <a:rPr lang="en-US" dirty="0"/>
              <a:t>2007)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4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67F2-18DE-4A69-80A9-C853F664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vs. Sound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A0C7-F801-48DF-8E7F-30A9E69B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Gaver</a:t>
            </a:r>
            <a:r>
              <a:rPr lang="en-US" dirty="0"/>
              <a:t> (1993): sound-producing event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=~</a:t>
            </a:r>
            <a:r>
              <a:rPr lang="en-US" dirty="0"/>
              <a:t> sound source</a:t>
            </a:r>
          </a:p>
          <a:p>
            <a:r>
              <a:rPr lang="en-US" dirty="0"/>
              <a:t>Example: “Human steps on wooden floor”</a:t>
            </a:r>
          </a:p>
          <a:p>
            <a:pPr lvl="1"/>
            <a:r>
              <a:rPr lang="en-US" dirty="0"/>
              <a:t>Mechanism = impact sound</a:t>
            </a:r>
          </a:p>
          <a:p>
            <a:pPr lvl="1"/>
            <a:r>
              <a:rPr lang="en-US" dirty="0"/>
              <a:t>Source = human (agent) feet and wooden floor (object)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6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B376-757F-4D1E-98C3-E3FC7DC7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vs. Sound Mechanism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48C81DF-F1E0-42A6-9D7B-1E51C4D9F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88"/>
          <a:stretch/>
        </p:blipFill>
        <p:spPr>
          <a:xfrm>
            <a:off x="6660491" y="877695"/>
            <a:ext cx="1885326" cy="2186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A42C3F-D049-4C90-8739-85299690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91" y="3158616"/>
            <a:ext cx="1885326" cy="135299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71576A-2C1D-47C7-A1BF-79738A7E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72000"/>
            <a:ext cx="6300491" cy="33338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describes the sound best</a:t>
            </a:r>
            <a:r>
              <a:rPr lang="en-US" sz="2800" dirty="0"/>
              <a:t>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 </a:t>
            </a:r>
            <a:r>
              <a:rPr lang="en-US" sz="2800" b="1" i="1" dirty="0"/>
              <a:t>Walking</a:t>
            </a:r>
            <a:r>
              <a:rPr lang="en-US" sz="2800" dirty="0"/>
              <a:t>, which involves </a:t>
            </a:r>
            <a:r>
              <a:rPr lang="en-US" sz="2800" b="1" i="1" dirty="0"/>
              <a:t>step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 </a:t>
            </a:r>
            <a:r>
              <a:rPr lang="en-US" sz="2800" b="1" i="1" dirty="0"/>
              <a:t>Step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 </a:t>
            </a:r>
            <a:r>
              <a:rPr lang="en-US" sz="2800" b="1" i="1" dirty="0"/>
              <a:t>Impact</a:t>
            </a:r>
            <a:r>
              <a:rPr lang="en-US" sz="2800" dirty="0"/>
              <a:t> interaction between foot and floor</a:t>
            </a:r>
            <a:endParaRPr lang="en-US" sz="2800" b="1" i="1" dirty="0"/>
          </a:p>
          <a:p>
            <a:pPr marL="514350" indent="-514350">
              <a:buFont typeface="+mj-lt"/>
              <a:buAutoNum type="alphaLcParenR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02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54AA-4E2E-43B8-8E91-DEFF5FD4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Unidentifiable Sounds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DF9CD-1924-4891-8E86-3A844720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“swish” can be produced by:</a:t>
            </a:r>
          </a:p>
          <a:p>
            <a:pPr lvl="1"/>
            <a:r>
              <a:rPr lang="en-US" sz="2400" dirty="0"/>
              <a:t>Fallen leaves and wind (aerodynamics)</a:t>
            </a:r>
          </a:p>
          <a:p>
            <a:pPr lvl="1"/>
            <a:r>
              <a:rPr lang="en-US" sz="2400" dirty="0"/>
              <a:t>Curtains (solid, fabric material)</a:t>
            </a:r>
          </a:p>
          <a:p>
            <a:pPr lvl="1"/>
            <a:r>
              <a:rPr lang="en-US" sz="2400" dirty="0"/>
              <a:t>Gramophone (plastic object)</a:t>
            </a:r>
          </a:p>
          <a:p>
            <a:r>
              <a:rPr lang="en-US" sz="2400" dirty="0"/>
              <a:t>Further examples: clink, rattle, plonk, gurgle…</a:t>
            </a:r>
          </a:p>
          <a:p>
            <a:endParaRPr lang="en-US" sz="2400" dirty="0"/>
          </a:p>
          <a:p>
            <a:pPr marL="0" indent="-15875">
              <a:buNone/>
            </a:pPr>
            <a:r>
              <a:rPr lang="en-US" sz="2400" u="sng" dirty="0">
                <a:solidFill>
                  <a:srgbClr val="FF0000"/>
                </a:solidFill>
              </a:rPr>
              <a:t>Conclusion</a:t>
            </a:r>
            <a:r>
              <a:rPr lang="en-US" sz="2400" dirty="0"/>
              <a:t>: for some sounds, source might not be the best categorization criterion</a:t>
            </a:r>
          </a:p>
          <a:p>
            <a:pPr marL="0" indent="-15875">
              <a:buNone/>
            </a:pPr>
            <a:endParaRPr lang="en-US" dirty="0"/>
          </a:p>
          <a:p>
            <a:pPr marL="0" indent="-15875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6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C9DD-6574-49BA-8353-9D7EC7E3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Unidentifiable Sounds (WordNet)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650F8-1C9B-4E5B-81D5-11E706943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91"/>
          <a:stretch/>
        </p:blipFill>
        <p:spPr>
          <a:xfrm>
            <a:off x="4103823" y="1119276"/>
            <a:ext cx="4367318" cy="208826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40BBF-06A4-42B5-8E80-058B747A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23" y="3303007"/>
            <a:ext cx="4367318" cy="8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6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C97A-1416-468B-B913-CA479F28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 Unidentifiable Sounds (Alternative Criteria)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C62B-C167-4927-8285-B61E3801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8982"/>
      </p:ext>
    </p:extLst>
  </p:cSld>
  <p:clrMapOvr>
    <a:masterClrMapping/>
  </p:clrMapOvr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On-screen Show (16:9)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Lucida Grande</vt:lpstr>
      <vt:lpstr>Verdana</vt:lpstr>
      <vt:lpstr>Maastricht University</vt:lpstr>
      <vt:lpstr>Sound Ontology</vt:lpstr>
      <vt:lpstr>Current State</vt:lpstr>
      <vt:lpstr>Questions</vt:lpstr>
      <vt:lpstr>Sound vs. Sound Mechanism</vt:lpstr>
      <vt:lpstr>Sound vs. Sound Mechanism</vt:lpstr>
      <vt:lpstr>Source Unidentifiable Sounds</vt:lpstr>
      <vt:lpstr>Source Unidentifiable Sounds (WordNet)</vt:lpstr>
      <vt:lpstr>Source Unidentifiable Sounds (Alternative Criteria)</vt:lpstr>
    </vt:vector>
  </TitlesOfParts>
  <Company>Zuiderlicht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Jochen Lennertz</dc:creator>
  <cp:lastModifiedBy>Martin Bremm</cp:lastModifiedBy>
  <cp:revision>93</cp:revision>
  <cp:lastPrinted>2016-01-22T13:02:05Z</cp:lastPrinted>
  <dcterms:created xsi:type="dcterms:W3CDTF">2016-01-20T13:07:02Z</dcterms:created>
  <dcterms:modified xsi:type="dcterms:W3CDTF">2022-02-14T22:58:20Z</dcterms:modified>
</cp:coreProperties>
</file>